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353" r:id="rId4"/>
    <p:sldId id="357" r:id="rId5"/>
    <p:sldId id="341" r:id="rId6"/>
    <p:sldId id="378" r:id="rId7"/>
    <p:sldId id="380" r:id="rId8"/>
    <p:sldId id="381" r:id="rId9"/>
    <p:sldId id="384" r:id="rId10"/>
    <p:sldId id="382" r:id="rId11"/>
    <p:sldId id="383" r:id="rId12"/>
    <p:sldId id="302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.П. Братухина" initials="ОБ" lastIdx="9" clrIdx="0">
    <p:extLst>
      <p:ext uri="{19B8F6BF-5375-455C-9EA6-DF929625EA0E}">
        <p15:presenceInfo xmlns:p15="http://schemas.microsoft.com/office/powerpoint/2012/main" userId="S-1-5-21-1550027116-1376463256-113383894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E"/>
    <a:srgbClr val="01883E"/>
    <a:srgbClr val="0094DA"/>
    <a:srgbClr val="5DA100"/>
    <a:srgbClr val="008545"/>
    <a:srgbClr val="62983E"/>
    <a:srgbClr val="0070A2"/>
    <a:srgbClr val="F3F8F2"/>
    <a:srgbClr val="70AF00"/>
    <a:srgbClr val="68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DC40D5-543D-482B-98E7-AB23321B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CA222A-1D63-412A-A0A4-25C51DA7C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C3A174-EC5E-4CC7-9395-1BD756D4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E1DFFF-1648-4CA2-828D-8F5DEDCB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BBE929-C891-4979-A4BB-321FB04A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9F6A64-85ED-4556-A953-60A5E082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245F003-B53B-4E78-82B4-F9572199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89C57A-4337-443F-8DCB-58360F9E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96FB4C-20F1-4165-8794-5444F692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9F748B-8624-49E3-8F3A-CAC1B4F6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8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2515AB9-45CD-4F20-AD74-06A5166F6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995A650-B637-4272-8786-121D0A0B8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D3DAC3-329A-47DF-8E0D-809817B2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C242A2-024F-448B-B2E6-0E07A964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C2F414-A55D-408D-8385-EDD7485B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34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07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70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27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415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75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805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73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95622DB-E07A-4DDA-AE6A-55B2FC6BB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AF7803-E395-4A08-A69E-7382B8B1CE5D}"/>
              </a:ext>
            </a:extLst>
          </p:cNvPr>
          <p:cNvSpPr txBox="1"/>
          <p:nvPr userDrawn="1"/>
        </p:nvSpPr>
        <p:spPr>
          <a:xfrm>
            <a:off x="2138734" y="252523"/>
            <a:ext cx="501604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70A2"/>
                </a:solidFill>
              </a:rPr>
              <a:t>Я ‒ </a:t>
            </a:r>
            <a:r>
              <a:rPr lang="ru-RU" sz="3600" dirty="0">
                <a:solidFill>
                  <a:srgbClr val="0070A2"/>
                </a:solidFill>
              </a:rPr>
              <a:t>активный гражданин </a:t>
            </a:r>
            <a:r>
              <a:rPr lang="ru-RU" sz="3600" b="1" dirty="0">
                <a:solidFill>
                  <a:srgbClr val="0070A2"/>
                </a:solidFill>
              </a:rPr>
              <a:t>Республики БЕЛАРУСЬ!</a:t>
            </a:r>
          </a:p>
        </p:txBody>
      </p:sp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73313175-6FDF-4689-BE9E-F20EBD1BE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03" y="252523"/>
            <a:ext cx="2295977" cy="25773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18A691-332D-47B0-AD99-60183942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968" y="1709738"/>
            <a:ext cx="6096000" cy="2852737"/>
          </a:xfrm>
        </p:spPr>
        <p:txBody>
          <a:bodyPr anchor="ctr" anchorCtr="0">
            <a:normAutofit/>
          </a:bodyPr>
          <a:lstStyle>
            <a:lvl1pPr>
              <a:defRPr sz="4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888DE6-067F-4218-9FC2-08676E019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968" y="4589463"/>
            <a:ext cx="79304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8CE54D-6BE6-44A4-9693-41C8E51C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33C042-D65E-4C6B-A1EB-A833A26C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754EAB-1152-48B2-B20C-4DDA7773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97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489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75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57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0637C29-4C6A-4935-B1D2-EB4DD9B6EE29}"/>
              </a:ext>
            </a:extLst>
          </p:cNvPr>
          <p:cNvSpPr/>
          <p:nvPr userDrawn="1"/>
        </p:nvSpPr>
        <p:spPr>
          <a:xfrm>
            <a:off x="0" y="-23706"/>
            <a:ext cx="12192000" cy="1367986"/>
          </a:xfrm>
          <a:prstGeom prst="rect">
            <a:avLst/>
          </a:prstGeom>
          <a:solidFill>
            <a:srgbClr val="EB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80AE13-E255-490E-839A-E6D54CDA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25035"/>
            <a:ext cx="10863072" cy="4651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C25109-DA44-460E-930A-A6C454D2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2CF262-AADF-4E2C-BE8F-C962B97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67C5E9-03E9-4BE1-A860-D2F52ABF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657246-89EE-400A-8F36-86B63E9DE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706"/>
            <a:ext cx="1353312" cy="1367986"/>
          </a:xfrm>
          <a:prstGeom prst="rect">
            <a:avLst/>
          </a:prstGeom>
        </p:spPr>
      </p:pic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456AC548-FB92-4A6C-9229-8989D1F7E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6" y="106061"/>
            <a:ext cx="892320" cy="1001669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AA954621-E31C-4D18-A030-8826E0C1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79" y="226218"/>
            <a:ext cx="10515600" cy="971205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1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1A400B-471D-4E7A-A64F-A2EA8842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107AD3-5087-4B70-9861-B6C6062E6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664B62C-F9F4-480F-865A-57950208C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AEF136-6E7B-4D33-B51E-25FEFA03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71345A-1148-43E5-AC5D-E185B0E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08465D-9505-459B-AE0B-718204D2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1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9BE6DE-FB69-4915-9038-782A2FB6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E5D96A-06E4-448E-8344-D8CC5506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70A5C9-C472-46A3-AA42-8F2BF6C8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0CB57B-4C52-4936-8890-B93525E4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E33E8FE-5503-4185-BD60-FDA3E4E7E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0A9854A-D21D-40BF-8654-FB812D7D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AC3284B-9E07-4CAB-BEC3-24E5062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FFBBAB1-9268-4B15-BAC9-9FB1D6D2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7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40CCA9-A644-4217-9021-80C653FE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C24EC6-B214-49D2-837D-475891A5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BFD3E0E-1825-482C-B339-4C56D176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05D5967-4146-45AB-9E7D-5F579FC0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9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C406EB5-5E8C-486C-A788-B84D5049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D8B8166-F961-474F-9F2B-DA174F8E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5B17759-9F6E-481D-9FE1-C21629DD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2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1B2806-A570-4BD9-B4BD-368759F2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B97078-36E0-485C-8228-AC7C9FB6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523B6F-1501-42BB-B699-B66EE204C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B22519-F70C-4521-ABC0-1FD967C7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6A338B8-169E-44A1-8AB2-790C8822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75D0DC-1EC7-40E1-923C-9297D4BE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97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BCF1AF-4DD6-4E19-819F-033FB413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2F4A7D7-7CA5-4085-9712-1B7E0674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4D1290-F981-44C6-9414-3AA70548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596769-2FD7-4ADB-AC2C-D8EF96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2869AD-D880-4CD3-A68A-E2FD1333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41D33C-29E2-453A-964A-0BB57877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6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12892-3EB7-4128-9470-39FE791F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9FEF5B-B11E-49B1-BB3E-EAAB1ED9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38F6A3-7B3F-4ACF-82F6-51908B360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09DA6E-A192-4134-ABCD-5C053794C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58CC94-592C-451C-AE4A-829E004A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0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00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3B29FF2-E430-434D-A78E-B049BBAC9B89}"/>
              </a:ext>
            </a:extLst>
          </p:cNvPr>
          <p:cNvSpPr txBox="1"/>
          <p:nvPr/>
        </p:nvSpPr>
        <p:spPr>
          <a:xfrm>
            <a:off x="3812919" y="5752872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Май 2026 г.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xmlns="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9982" y="2003117"/>
            <a:ext cx="7083846" cy="3645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Тема 9</a:t>
            </a:r>
            <a:br>
              <a:rPr lang="ru-RU" sz="34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ru-RU" sz="34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FF0000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– </a:t>
            </a:r>
            <a: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0B05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значит занимать активную гражданскую </a:t>
            </a:r>
            <a:r>
              <a:rPr lang="ru-RU" sz="3400" dirty="0" smtClean="0">
                <a:solidFill>
                  <a:srgbClr val="00B05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позицию</a:t>
            </a:r>
            <a:endParaRPr lang="ru-RU" sz="3400" dirty="0">
              <a:solidFill>
                <a:srgbClr val="00B050"/>
              </a:solidFill>
              <a:latin typeface="Arial Narrow" panose="020B0606020202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3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92" y="499726"/>
            <a:ext cx="10940373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Трудовые проекты  студенческих отрядов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0A43121-CB31-4297-BBD6-3C5607090FF5}"/>
              </a:ext>
            </a:extLst>
          </p:cNvPr>
          <p:cNvSpPr/>
          <p:nvPr/>
        </p:nvSpPr>
        <p:spPr>
          <a:xfrm>
            <a:off x="142874" y="1486646"/>
            <a:ext cx="5953126" cy="5262979"/>
          </a:xfrm>
          <a:prstGeom prst="rect">
            <a:avLst/>
          </a:prstGeom>
          <a:solidFill>
            <a:srgbClr val="EBF5FE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отряды осуществляют деятельность в области: </a:t>
            </a:r>
          </a:p>
          <a:p>
            <a:pPr algn="just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окружающей среды;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производства товаров и услуг.</a:t>
            </a:r>
          </a:p>
          <a:p>
            <a:pPr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отрядов почти половину от общего количества трудоустроенных составляют несовершеннолетние.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A24D44B-AA79-4B0B-8659-B2057746D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54" y="2970552"/>
            <a:ext cx="5831172" cy="38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94;p25">
            <a:extLst>
              <a:ext uri="{FF2B5EF4-FFF2-40B4-BE49-F238E27FC236}">
                <a16:creationId xmlns:a16="http://schemas.microsoft.com/office/drawing/2014/main" xmlns="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3213" y="3303954"/>
            <a:ext cx="6096000" cy="18834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CB6BAE-A1FB-46CF-84A1-E0E649875BCC}"/>
              </a:ext>
            </a:extLst>
          </p:cNvPr>
          <p:cNvSpPr/>
          <p:nvPr/>
        </p:nvSpPr>
        <p:spPr>
          <a:xfrm>
            <a:off x="2836333" y="3048000"/>
            <a:ext cx="7950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6298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Быть достойным гражданином Республики Беларусь – значит </a:t>
            </a:r>
            <a:r>
              <a:rPr lang="ru-RU" sz="3200" b="1" i="1" dirty="0">
                <a:solidFill>
                  <a:srgbClr val="62983E"/>
                </a:solidFill>
                <a:latin typeface="Calibri" panose="020F0502020204030204"/>
              </a:rPr>
              <a:t>быть активным гражданином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>
                <a:solidFill>
                  <a:srgbClr val="62983E"/>
                </a:solidFill>
                <a:latin typeface="Calibri" panose="020F0502020204030204"/>
              </a:rPr>
              <a:t> Республики Беларусь!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9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5139" y="685828"/>
            <a:ext cx="5696861" cy="5012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3467"/>
              </a:lnSpc>
              <a:defRPr/>
            </a:pPr>
            <a:r>
              <a:rPr lang="ru-RU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«У нашей молодежи есть главное – мирная, красивая, независимая страна. Есть традиции, богатое культурное и духовное наследие. Есть героическая история, которой они должны гордиться. Любая молодежь в любом государстве этому может позавидовать – стабильной нормальной стране, где можно жить и работать»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9141" y="6126893"/>
            <a:ext cx="618072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867" i="1" dirty="0">
                <a:solidFill>
                  <a:prstClr val="white"/>
                </a:solidFill>
                <a:latin typeface="Calibri"/>
              </a:rPr>
              <a:t>Президент Республики Беларусь А.Г</a:t>
            </a:r>
            <a:r>
              <a:rPr lang="ru-RU" sz="1867" i="1" dirty="0" smtClean="0">
                <a:solidFill>
                  <a:prstClr val="white"/>
                </a:solidFill>
                <a:latin typeface="Calibri"/>
              </a:rPr>
              <a:t>. Лукашенко </a:t>
            </a:r>
            <a:endParaRPr lang="ru-RU" sz="1867" i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14E3FB-2A4C-4A65-B627-F39942902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59" y="1319836"/>
            <a:ext cx="3136053" cy="14960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DD7DCF2-56A0-45A5-BA1C-DEE7B09CA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187"/>
            <a:ext cx="2626877" cy="1750157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22" y="575462"/>
            <a:ext cx="11076250" cy="48944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Реализация потенциала молодежи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b="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CEBE3D1-6CD3-4E7E-A7CC-241E5847DEE1}"/>
              </a:ext>
            </a:extLst>
          </p:cNvPr>
          <p:cNvSpPr/>
          <p:nvPr/>
        </p:nvSpPr>
        <p:spPr>
          <a:xfrm>
            <a:off x="5609075" y="2473364"/>
            <a:ext cx="6422807" cy="3284361"/>
          </a:xfrm>
          <a:prstGeom prst="rect">
            <a:avLst/>
          </a:prstGeom>
          <a:solidFill>
            <a:srgbClr val="EBF5FE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Государство способствует духовному, нравственному, интеллектуальному и физическому развитию молодежи, создает необходимые условия для ее свободного и эффективного участия в общественной жизни, реализации потенциала молодежи в интересах всего общества.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FA37B42-4BF3-4181-A22E-D316845D9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73" y="3241586"/>
            <a:ext cx="3136053" cy="16572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5044075-5D6F-4F49-B244-3010EFD2A0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/>
          <a:stretch/>
        </p:blipFill>
        <p:spPr>
          <a:xfrm>
            <a:off x="0" y="4532381"/>
            <a:ext cx="2773744" cy="175015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B42B376-2A19-4DAC-AC93-C544B9C3F8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24" y="5324475"/>
            <a:ext cx="3136053" cy="15335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05D657-40FE-40A3-B5A2-AA10F9BF7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7419" y="1889752"/>
            <a:ext cx="1741696" cy="37804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FB952FC-52F9-45C3-9C94-C9DABAF5280E}"/>
              </a:ext>
            </a:extLst>
          </p:cNvPr>
          <p:cNvSpPr/>
          <p:nvPr/>
        </p:nvSpPr>
        <p:spPr>
          <a:xfrm>
            <a:off x="7350771" y="1989667"/>
            <a:ext cx="3757496" cy="305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E09185-29A1-47A6-835A-D365FF4BED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414" y="1605246"/>
            <a:ext cx="5096586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73" y="448613"/>
            <a:ext cx="10428051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Волонтерское движение в Беларуси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CB299D-F45F-48A3-B304-253216CD4E67}"/>
              </a:ext>
            </a:extLst>
          </p:cNvPr>
          <p:cNvSpPr txBox="1"/>
          <p:nvPr/>
        </p:nvSpPr>
        <p:spPr>
          <a:xfrm>
            <a:off x="277294" y="1744408"/>
            <a:ext cx="40302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истема безвозмездной помощи, объединяющая людей разных возрастов для социальной, экологической, культурной и медицинской поддержки на добровольной основе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endParaRPr lang="x-none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6E77D46-3C90-435F-9272-58CEA6FA5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49" y="3725334"/>
            <a:ext cx="7607157" cy="29525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876EBE9-00A8-4EC8-A72A-65597A9EA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139" y="1312334"/>
            <a:ext cx="2992869" cy="2413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2CAC4B0-9C33-40BB-AF6B-780DF874F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008" y="1595098"/>
            <a:ext cx="2352675" cy="19431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E9C5C05-CB55-4914-B838-318C1BCCF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81" y="1501666"/>
            <a:ext cx="2143125" cy="21431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72926BE-7404-4127-B4DA-9E46FA921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920066"/>
            <a:ext cx="4450441" cy="22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CEBE3D1-6CD3-4E7E-A7CC-241E5847DEE1}"/>
              </a:ext>
            </a:extLst>
          </p:cNvPr>
          <p:cNvSpPr/>
          <p:nvPr/>
        </p:nvSpPr>
        <p:spPr>
          <a:xfrm>
            <a:off x="211799" y="5533938"/>
            <a:ext cx="5248843" cy="1200329"/>
          </a:xfrm>
          <a:prstGeom prst="rect">
            <a:avLst/>
          </a:prstGeom>
          <a:solidFill>
            <a:srgbClr val="EBF5FE"/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молодых журналистов «Пресс-код»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918FC2-9EB7-4383-AF96-71D3AE1FD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9" y="2021451"/>
            <a:ext cx="4868863" cy="32499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4035BD-8D5E-443A-86B7-6FB22A5725E8}"/>
              </a:ext>
            </a:extLst>
          </p:cNvPr>
          <p:cNvSpPr txBox="1"/>
          <p:nvPr/>
        </p:nvSpPr>
        <p:spPr>
          <a:xfrm>
            <a:off x="1953387" y="458760"/>
            <a:ext cx="8486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Работа с молодежью в информационном пространстве</a:t>
            </a:r>
            <a:endParaRPr lang="x-none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E66367D-3AB8-4D73-904A-675D70C2ED6C}"/>
              </a:ext>
            </a:extLst>
          </p:cNvPr>
          <p:cNvSpPr/>
          <p:nvPr/>
        </p:nvSpPr>
        <p:spPr>
          <a:xfrm>
            <a:off x="6104585" y="5533938"/>
            <a:ext cx="5402151" cy="1200329"/>
          </a:xfrm>
          <a:prstGeom prst="rect">
            <a:avLst/>
          </a:prstGeom>
          <a:solidFill>
            <a:srgbClr val="EBF5FE"/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«Интернет-премия БРСМ»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32FDDE9-1CF0-492B-B651-84E9586F4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24" b="7933"/>
          <a:stretch/>
        </p:blipFill>
        <p:spPr>
          <a:xfrm>
            <a:off x="5918565" y="2021451"/>
            <a:ext cx="5588172" cy="32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9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EC58E1-C4DC-47FE-B508-0DBD7B82C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47" y="1823619"/>
            <a:ext cx="3032836" cy="20211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E51F570-B614-400F-AB0A-7A598D429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69" y="4301995"/>
            <a:ext cx="4092222" cy="228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C4F6D93-E25C-4DC9-B208-31A311B20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5" y="4301995"/>
            <a:ext cx="3138836" cy="2092557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73" y="448613"/>
            <a:ext cx="10428051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Молодежные инициативы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CEBE3D1-6CD3-4E7E-A7CC-241E5847DEE1}"/>
              </a:ext>
            </a:extLst>
          </p:cNvPr>
          <p:cNvSpPr/>
          <p:nvPr/>
        </p:nvSpPr>
        <p:spPr>
          <a:xfrm>
            <a:off x="7535537" y="2217145"/>
            <a:ext cx="4581348" cy="3785652"/>
          </a:xfrm>
          <a:prstGeom prst="rect">
            <a:avLst/>
          </a:prstGeom>
          <a:solidFill>
            <a:srgbClr val="EBF5FE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БРСМ является инициатором и координатором конкурса молодежных инициатив. Конкурс охватывает несколько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креативных пространств для общения молодежи;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CFF043-E1F9-400C-8B4F-B6A830E02C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552685"/>
            <a:ext cx="3312269" cy="22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5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73" y="448613"/>
            <a:ext cx="10428051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Молодежная столица Республики Беларусь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CEBE3D1-6CD3-4E7E-A7CC-241E5847DEE1}"/>
              </a:ext>
            </a:extLst>
          </p:cNvPr>
          <p:cNvSpPr/>
          <p:nvPr/>
        </p:nvSpPr>
        <p:spPr>
          <a:xfrm>
            <a:off x="6966392" y="1937767"/>
            <a:ext cx="5019358" cy="4708981"/>
          </a:xfrm>
          <a:prstGeom prst="rect">
            <a:avLst/>
          </a:prstGeom>
          <a:solidFill>
            <a:srgbClr val="EBF5FE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успешно реализуемых проектов –  «Молодежная столица Республики Беларусь». Статус молодежной столицы присвоен: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 – городу Барановичи;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городу Полоцку;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городу Могилеву;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городу Орше;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городу Пинску;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городу Гродно;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городу Витебску;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городу Новополоцку;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городу Бресту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городу Гомелю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городу Минску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95F53A-E976-4F03-9AB1-3895E5707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8" y="4529766"/>
            <a:ext cx="3089680" cy="20597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CCBC00-246F-4C7F-8201-F32A36B8C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48" y="2065236"/>
            <a:ext cx="3463047" cy="19479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032EF62-3B76-4728-947F-4029B2860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25" y="4529766"/>
            <a:ext cx="3175473" cy="211698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EE6237B-CF8B-4C12-ADC0-E337FED68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50" y="2065237"/>
            <a:ext cx="3077267" cy="19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9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92" y="499726"/>
            <a:ext cx="10940373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Содействие в профессиональной ориентации и трудоустройстве молодых людей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CEBE3D1-6CD3-4E7E-A7CC-241E5847DEE1}"/>
              </a:ext>
            </a:extLst>
          </p:cNvPr>
          <p:cNvSpPr/>
          <p:nvPr/>
        </p:nvSpPr>
        <p:spPr>
          <a:xfrm>
            <a:off x="0" y="3922855"/>
            <a:ext cx="12192000" cy="2800767"/>
          </a:xfrm>
          <a:prstGeom prst="rect">
            <a:avLst/>
          </a:prstGeom>
          <a:solidFill>
            <a:srgbClr val="EBF5FE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государственной службы занятости доступно более 20,5 тысячи вакансий для молодежи, включая почти 11 тысяч — для несовершеннолетних. </a:t>
            </a:r>
          </a:p>
          <a:p>
            <a:pPr algn="just"/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список легких видов работ для ребят 14–16 лет.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трудоустроиться на лето, нужно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вакансию через службу занятости, БРСМ,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школу;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письменное согласие родителей (тем подросткам, кому 14–15 лет), пройти медосмотр и подписать трудовой договор.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63F8D06-C884-41DD-A347-74A8382F4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38" y="1534761"/>
            <a:ext cx="2381250" cy="952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1628CC-9E12-4BD7-BD70-C1EC8C069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4120"/>
            <a:ext cx="12192000" cy="25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2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92" y="499726"/>
            <a:ext cx="10940373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Содействие в профессиональной ориентации и трудоустройстве молодых людей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CEBE3D1-6CD3-4E7E-A7CC-241E5847DEE1}"/>
              </a:ext>
            </a:extLst>
          </p:cNvPr>
          <p:cNvSpPr/>
          <p:nvPr/>
        </p:nvSpPr>
        <p:spPr>
          <a:xfrm>
            <a:off x="7199368" y="1448971"/>
            <a:ext cx="4882565" cy="4832092"/>
          </a:xfrm>
          <a:prstGeom prst="rect">
            <a:avLst/>
          </a:prstGeom>
          <a:solidFill>
            <a:srgbClr val="EBF5FE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Наниматели могут принимать на работу подростков по более чем 160 профессиям.</a:t>
            </a:r>
          </a:p>
          <a:p>
            <a:pPr algn="just"/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трудиться в диспетчерских и кол-центрах, заниматься флористикой и помогать сотрудникам цветочных магазинов, выполнять задачи по сборке/разборке простых механизмов, расклеивать объявления,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доставке еды и товаров на дом (при наличии велосипеда).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7DE5B4F-42A0-430D-AD49-D2A865A0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639"/>
            <a:ext cx="7131634" cy="42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89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g 2025-2026 (шаблон).pptx" id="{4D720686-9F5A-45F4-BB0A-7BF49F48FE3E}" vid="{C40BC9EB-CBB5-48F5-8EDB-D0884A0159D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Shag 2025-2026 (шаблон)</Template>
  <TotalTime>5597</TotalTime>
  <Words>445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1_Тема Office</vt:lpstr>
      <vt:lpstr> Тема 9  Быть достойным гражданином Республики Беларусь –  значит занимать активную гражданскую позицию</vt:lpstr>
      <vt:lpstr>Презентация PowerPoint</vt:lpstr>
      <vt:lpstr>Реализация потенциала молодежи </vt:lpstr>
      <vt:lpstr>Волонтерское движение в Беларуси</vt:lpstr>
      <vt:lpstr>Презентация PowerPoint</vt:lpstr>
      <vt:lpstr>Молодежные инициативы</vt:lpstr>
      <vt:lpstr>Молодежная столица Республики Беларусь</vt:lpstr>
      <vt:lpstr>Содействие в профессиональной ориентации и трудоустройстве молодых людей</vt:lpstr>
      <vt:lpstr>Содействие в профессиональной ориентации и трудоустройстве молодых людей</vt:lpstr>
      <vt:lpstr>Трудовые проекты  студенческих отрядов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1 «Я»</dc:title>
  <dc:creator>Пилипенко М.Н.</dc:creator>
  <cp:lastModifiedBy>user</cp:lastModifiedBy>
  <cp:revision>205</cp:revision>
  <cp:lastPrinted>2025-10-08T13:23:23Z</cp:lastPrinted>
  <dcterms:created xsi:type="dcterms:W3CDTF">2025-09-09T13:15:08Z</dcterms:created>
  <dcterms:modified xsi:type="dcterms:W3CDTF">2026-05-18T01:54:17Z</dcterms:modified>
</cp:coreProperties>
</file>